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sldIdLst>
    <p:sldId id="256" r:id="rId2"/>
    <p:sldId id="266" r:id="rId3"/>
    <p:sldId id="267" r:id="rId4"/>
    <p:sldId id="268" r:id="rId5"/>
    <p:sldId id="257" r:id="rId6"/>
    <p:sldId id="258" r:id="rId7"/>
    <p:sldId id="259" r:id="rId8"/>
    <p:sldId id="260" r:id="rId9"/>
    <p:sldId id="261" r:id="rId10"/>
    <p:sldId id="262" r:id="rId11"/>
    <p:sldId id="263" r:id="rId12"/>
    <p:sldId id="264"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49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DB0D9B-6DF9-4F11-9729-2C387B4D181D}" type="datetimeFigureOut">
              <a:rPr lang="en-US" smtClean="0"/>
              <a:pPr/>
              <a:t>10/26/2010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1DC9E2-6C78-42FB-B36C-6C57EE3B4A6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81DC9E2-6C78-42FB-B36C-6C57EE3B4A6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AE32D2E6-809E-4925-B86F-8363D5B6D085}" type="datetimeFigureOut">
              <a:rPr lang="en-US" smtClean="0"/>
              <a:pPr/>
              <a:t>10/26/2010</a:t>
            </a:fld>
            <a:endParaRPr lang="en-US"/>
          </a:p>
        </p:txBody>
      </p:sp>
      <p:sp>
        <p:nvSpPr>
          <p:cNvPr id="16" name="Slide Number Placeholder 15"/>
          <p:cNvSpPr>
            <a:spLocks noGrp="1"/>
          </p:cNvSpPr>
          <p:nvPr>
            <p:ph type="sldNum" sz="quarter" idx="11"/>
          </p:nvPr>
        </p:nvSpPr>
        <p:spPr/>
        <p:txBody>
          <a:bodyPr/>
          <a:lstStyle/>
          <a:p>
            <a:fld id="{B12E69B3-96AB-4E0A-AA65-ABAFD18B39DE}"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32D2E6-809E-4925-B86F-8363D5B6D085}" type="datetimeFigureOut">
              <a:rPr lang="en-US" smtClean="0"/>
              <a:pPr/>
              <a:t>10/26/2010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2E69B3-96AB-4E0A-AA65-ABAFD18B39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32D2E6-809E-4925-B86F-8363D5B6D085}" type="datetimeFigureOut">
              <a:rPr lang="en-US" smtClean="0"/>
              <a:pPr/>
              <a:t>10/26/2010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2E69B3-96AB-4E0A-AA65-ABAFD18B39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AE32D2E6-809E-4925-B86F-8363D5B6D085}" type="datetimeFigureOut">
              <a:rPr lang="en-US" smtClean="0"/>
              <a:pPr/>
              <a:t>10/26/2010</a:t>
            </a:fld>
            <a:endParaRPr lang="en-US"/>
          </a:p>
        </p:txBody>
      </p:sp>
      <p:sp>
        <p:nvSpPr>
          <p:cNvPr id="15" name="Slide Number Placeholder 14"/>
          <p:cNvSpPr>
            <a:spLocks noGrp="1"/>
          </p:cNvSpPr>
          <p:nvPr>
            <p:ph type="sldNum" sz="quarter" idx="15"/>
          </p:nvPr>
        </p:nvSpPr>
        <p:spPr/>
        <p:txBody>
          <a:bodyPr/>
          <a:lstStyle>
            <a:lvl1pPr algn="ctr">
              <a:defRPr/>
            </a:lvl1pPr>
          </a:lstStyle>
          <a:p>
            <a:fld id="{B12E69B3-96AB-4E0A-AA65-ABAFD18B39DE}"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32D2E6-809E-4925-B86F-8363D5B6D085}" type="datetimeFigureOut">
              <a:rPr lang="en-US" smtClean="0"/>
              <a:pPr/>
              <a:t>10/26/2010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2E69B3-96AB-4E0A-AA65-ABAFD18B39DE}"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E32D2E6-809E-4925-B86F-8363D5B6D085}" type="datetimeFigureOut">
              <a:rPr lang="en-US" smtClean="0"/>
              <a:pPr/>
              <a:t>10/26/2010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2E69B3-96AB-4E0A-AA65-ABAFD18B39D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12E69B3-96AB-4E0A-AA65-ABAFD18B39DE}"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AE32D2E6-809E-4925-B86F-8363D5B6D085}" type="datetimeFigureOut">
              <a:rPr lang="en-US" smtClean="0"/>
              <a:pPr/>
              <a:t>10/26/2010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E32D2E6-809E-4925-B86F-8363D5B6D085}" type="datetimeFigureOut">
              <a:rPr lang="en-US" smtClean="0"/>
              <a:pPr/>
              <a:t>10/26/2010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2E69B3-96AB-4E0A-AA65-ABAFD18B39D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2D2E6-809E-4925-B86F-8363D5B6D085}" type="datetimeFigureOut">
              <a:rPr lang="en-US" smtClean="0"/>
              <a:pPr/>
              <a:t>10/26/2010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2E69B3-96AB-4E0A-AA65-ABAFD18B39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AE32D2E6-809E-4925-B86F-8363D5B6D085}" type="datetimeFigureOut">
              <a:rPr lang="en-US" smtClean="0"/>
              <a:pPr/>
              <a:t>10/26/2010</a:t>
            </a:fld>
            <a:endParaRPr lang="en-US"/>
          </a:p>
        </p:txBody>
      </p:sp>
      <p:sp>
        <p:nvSpPr>
          <p:cNvPr id="9" name="Slide Number Placeholder 8"/>
          <p:cNvSpPr>
            <a:spLocks noGrp="1"/>
          </p:cNvSpPr>
          <p:nvPr>
            <p:ph type="sldNum" sz="quarter" idx="15"/>
          </p:nvPr>
        </p:nvSpPr>
        <p:spPr/>
        <p:txBody>
          <a:bodyPr/>
          <a:lstStyle/>
          <a:p>
            <a:fld id="{B12E69B3-96AB-4E0A-AA65-ABAFD18B39DE}"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AE32D2E6-809E-4925-B86F-8363D5B6D085}" type="datetimeFigureOut">
              <a:rPr lang="en-US" smtClean="0"/>
              <a:pPr/>
              <a:t>10/26/2010</a:t>
            </a:fld>
            <a:endParaRPr lang="en-US"/>
          </a:p>
        </p:txBody>
      </p:sp>
      <p:sp>
        <p:nvSpPr>
          <p:cNvPr id="9" name="Slide Number Placeholder 8"/>
          <p:cNvSpPr>
            <a:spLocks noGrp="1"/>
          </p:cNvSpPr>
          <p:nvPr>
            <p:ph type="sldNum" sz="quarter" idx="11"/>
          </p:nvPr>
        </p:nvSpPr>
        <p:spPr/>
        <p:txBody>
          <a:bodyPr/>
          <a:lstStyle/>
          <a:p>
            <a:fld id="{B12E69B3-96AB-4E0A-AA65-ABAFD18B39DE}"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E32D2E6-809E-4925-B86F-8363D5B6D085}" type="datetimeFigureOut">
              <a:rPr lang="en-US" smtClean="0"/>
              <a:pPr/>
              <a:t>10/26/2010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2E69B3-96AB-4E0A-AA65-ABAFD18B39DE}"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pPr algn="l"/>
            <a:r>
              <a:rPr lang="en-US" sz="8000" dirty="0" smtClean="0"/>
              <a:t>Depression</a:t>
            </a:r>
            <a:endParaRPr lang="en-US" sz="8000" dirty="0"/>
          </a:p>
        </p:txBody>
      </p:sp>
      <p:pic>
        <p:nvPicPr>
          <p:cNvPr id="4" name="Picture 3" descr="depression-van-gogh.jpg"/>
          <p:cNvPicPr>
            <a:picLocks noChangeAspect="1"/>
          </p:cNvPicPr>
          <p:nvPr/>
        </p:nvPicPr>
        <p:blipFill>
          <a:blip r:embed="rId3" cstate="print"/>
          <a:stretch>
            <a:fillRect/>
          </a:stretch>
        </p:blipFill>
        <p:spPr>
          <a:xfrm>
            <a:off x="5562600" y="2209800"/>
            <a:ext cx="3175000" cy="40767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z="4000" b="1" dirty="0" smtClean="0"/>
              <a:t>Digestive problems. </a:t>
            </a:r>
            <a:r>
              <a:rPr lang="en-US" sz="4000" dirty="0" smtClean="0"/>
              <a:t>You might feel queasy or nauseous. You might have diarrhea or become chronically constipated.</a:t>
            </a:r>
          </a:p>
          <a:p>
            <a:r>
              <a:rPr lang="en-US" sz="4000" b="1" dirty="0" smtClean="0"/>
              <a:t>Muscle aches and joint pain. </a:t>
            </a:r>
            <a:r>
              <a:rPr lang="en-US" sz="4000" dirty="0" smtClean="0"/>
              <a:t>Depression can make any kind of chronic pain worse. </a:t>
            </a:r>
            <a:r>
              <a:rPr lang="en-US" dirty="0" smtClean="0"/>
              <a:t/>
            </a:r>
            <a:br>
              <a:rPr lang="en-US" dirty="0" smtClean="0"/>
            </a:br>
            <a:endParaRPr lang="en-US" dirty="0" smtClean="0"/>
          </a:p>
        </p:txBody>
      </p:sp>
      <p:sp>
        <p:nvSpPr>
          <p:cNvPr id="2" name="Title 1"/>
          <p:cNvSpPr>
            <a:spLocks noGrp="1"/>
          </p:cNvSpPr>
          <p:nvPr>
            <p:ph type="title"/>
          </p:nvPr>
        </p:nvSpPr>
        <p:spPr/>
        <p:txBody>
          <a:bodyPr>
            <a:normAutofit/>
          </a:bodyPr>
          <a:lstStyle/>
          <a:p>
            <a:r>
              <a:rPr lang="en-US" sz="5400" dirty="0" smtClean="0">
                <a:solidFill>
                  <a:schemeClr val="bg1"/>
                </a:solidFill>
              </a:rPr>
              <a:t>Physical Symptoms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4700" b="1" dirty="0" smtClean="0"/>
              <a:t>Exhaustion and fatigue. </a:t>
            </a:r>
            <a:r>
              <a:rPr lang="en-US" sz="4700" dirty="0" smtClean="0"/>
              <a:t>No matter how much you sleep, you may still feel tired or worn out. Getting out of the bed in the morning may seem very hard, even impossible.</a:t>
            </a:r>
            <a:r>
              <a:rPr lang="en-US" sz="5800" dirty="0" smtClean="0"/>
              <a:t/>
            </a:r>
            <a:br>
              <a:rPr lang="en-US" sz="5800" dirty="0" smtClean="0"/>
            </a:br>
            <a:r>
              <a:rPr lang="en-US" dirty="0" smtClean="0"/>
              <a:t/>
            </a:r>
            <a:br>
              <a:rPr lang="en-US" dirty="0" smtClean="0"/>
            </a:br>
            <a:endParaRPr lang="en-US" dirty="0" smtClean="0"/>
          </a:p>
          <a:p>
            <a:endParaRPr lang="en-US" dirty="0"/>
          </a:p>
        </p:txBody>
      </p:sp>
      <p:sp>
        <p:nvSpPr>
          <p:cNvPr id="2" name="Title 1"/>
          <p:cNvSpPr>
            <a:spLocks noGrp="1"/>
          </p:cNvSpPr>
          <p:nvPr>
            <p:ph type="title"/>
          </p:nvPr>
        </p:nvSpPr>
        <p:spPr/>
        <p:txBody>
          <a:bodyPr>
            <a:normAutofit/>
          </a:bodyPr>
          <a:lstStyle/>
          <a:p>
            <a:r>
              <a:rPr lang="en-US" sz="5400" dirty="0" smtClean="0">
                <a:solidFill>
                  <a:schemeClr val="bg1"/>
                </a:solidFill>
              </a:rPr>
              <a:t>Physical Symptoms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000" b="1" dirty="0" smtClean="0"/>
              <a:t>Change in appetite or weight. </a:t>
            </a:r>
            <a:r>
              <a:rPr lang="en-US" sz="4000" dirty="0" smtClean="0"/>
              <a:t>Some people with depression lose their appetite and lose weight. Others find they crave certain foods and weigh more.</a:t>
            </a:r>
          </a:p>
        </p:txBody>
      </p:sp>
      <p:sp>
        <p:nvSpPr>
          <p:cNvPr id="2" name="Title 1"/>
          <p:cNvSpPr>
            <a:spLocks noGrp="1"/>
          </p:cNvSpPr>
          <p:nvPr>
            <p:ph type="title"/>
          </p:nvPr>
        </p:nvSpPr>
        <p:spPr/>
        <p:txBody>
          <a:bodyPr>
            <a:normAutofit/>
          </a:bodyPr>
          <a:lstStyle/>
          <a:p>
            <a:r>
              <a:rPr lang="en-US" sz="5400" dirty="0" smtClean="0">
                <a:solidFill>
                  <a:schemeClr val="bg1"/>
                </a:solidFill>
              </a:rPr>
              <a:t>Physical Symptoms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4000" b="1" dirty="0" smtClean="0"/>
              <a:t>Sleeping problems. </a:t>
            </a:r>
            <a:r>
              <a:rPr lang="en-US" sz="4000" dirty="0" smtClean="0"/>
              <a:t>Many people with depression can't sleep well anymore. They wake up too early or can't fall asleep when they go to bed. Others sleep much more than normal.</a:t>
            </a:r>
          </a:p>
          <a:p>
            <a:endParaRPr lang="en-US" dirty="0"/>
          </a:p>
        </p:txBody>
      </p:sp>
      <p:sp>
        <p:nvSpPr>
          <p:cNvPr id="2" name="Title 1"/>
          <p:cNvSpPr>
            <a:spLocks noGrp="1"/>
          </p:cNvSpPr>
          <p:nvPr>
            <p:ph type="title"/>
          </p:nvPr>
        </p:nvSpPr>
        <p:spPr/>
        <p:txBody>
          <a:bodyPr>
            <a:normAutofit/>
          </a:bodyPr>
          <a:lstStyle/>
          <a:p>
            <a:r>
              <a:rPr lang="en-US" sz="5400" dirty="0" smtClean="0">
                <a:solidFill>
                  <a:schemeClr val="bg1"/>
                </a:solidFill>
              </a:rPr>
              <a:t>Physical Symptoms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Biological differences.</a:t>
            </a:r>
            <a:r>
              <a:rPr lang="en-US" dirty="0" smtClean="0"/>
              <a:t> People with depression appear to have physical changes in their brains. The significance of these changes is still uncertain but may eventually help pinpoint causes.</a:t>
            </a:r>
          </a:p>
          <a:p>
            <a:r>
              <a:rPr lang="en-US" b="1" dirty="0" smtClean="0"/>
              <a:t>Neurotransmitters.</a:t>
            </a:r>
            <a:r>
              <a:rPr lang="en-US" dirty="0" smtClean="0"/>
              <a:t> These naturally occurring brain chemicals linked to mood are thought to play a direct role in depression.</a:t>
            </a:r>
          </a:p>
          <a:p>
            <a:endParaRPr lang="en-US" dirty="0"/>
          </a:p>
        </p:txBody>
      </p:sp>
      <p:sp>
        <p:nvSpPr>
          <p:cNvPr id="3" name="Title 2"/>
          <p:cNvSpPr>
            <a:spLocks noGrp="1"/>
          </p:cNvSpPr>
          <p:nvPr>
            <p:ph type="title"/>
          </p:nvPr>
        </p:nvSpPr>
        <p:spPr/>
        <p:txBody>
          <a:bodyPr>
            <a:normAutofit/>
          </a:bodyPr>
          <a:lstStyle/>
          <a:p>
            <a:r>
              <a:rPr lang="en-US" sz="5400" dirty="0" smtClean="0">
                <a:solidFill>
                  <a:schemeClr val="bg1"/>
                </a:solidFill>
              </a:rPr>
              <a:t>Causes</a:t>
            </a:r>
            <a:endParaRPr lang="en-US" sz="5400"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Hormones.</a:t>
            </a:r>
            <a:r>
              <a:rPr lang="en-US" dirty="0" smtClean="0"/>
              <a:t> Changes in the body's balance of hormones may be involved in causing or triggering depression. Hormone changes can result from thyroid problems, menopause and a number of other conditions.</a:t>
            </a:r>
          </a:p>
          <a:p>
            <a:r>
              <a:rPr lang="en-US" b="1" dirty="0" smtClean="0"/>
              <a:t>Inherited traits.</a:t>
            </a:r>
            <a:r>
              <a:rPr lang="en-US" dirty="0" smtClean="0"/>
              <a:t> Depression is more common in people whose biological family members also have the condition. Researchers are trying to find genes that may be involved in causing depression.</a:t>
            </a:r>
          </a:p>
          <a:p>
            <a:endParaRPr lang="en-US" dirty="0"/>
          </a:p>
        </p:txBody>
      </p:sp>
      <p:sp>
        <p:nvSpPr>
          <p:cNvPr id="3" name="Title 2"/>
          <p:cNvSpPr>
            <a:spLocks noGrp="1"/>
          </p:cNvSpPr>
          <p:nvPr>
            <p:ph type="title"/>
          </p:nvPr>
        </p:nvSpPr>
        <p:spPr/>
        <p:txBody>
          <a:bodyPr>
            <a:normAutofit/>
          </a:bodyPr>
          <a:lstStyle/>
          <a:p>
            <a:r>
              <a:rPr lang="en-US" sz="5400" dirty="0" smtClean="0">
                <a:solidFill>
                  <a:schemeClr val="bg1"/>
                </a:solidFill>
              </a:rPr>
              <a:t>Causes</a:t>
            </a:r>
            <a:endParaRPr lang="en-US" sz="5400"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sz="4200" b="1" dirty="0" smtClean="0"/>
              <a:t>Life events.</a:t>
            </a:r>
            <a:r>
              <a:rPr lang="en-US" sz="4200" dirty="0" smtClean="0"/>
              <a:t> Events such as the death or loss of a loved one, financial problems and high stress can trigger depression in some people.</a:t>
            </a:r>
          </a:p>
          <a:p>
            <a:r>
              <a:rPr lang="en-US" sz="4200" b="1" dirty="0" smtClean="0"/>
              <a:t>Early childhood trauma.</a:t>
            </a:r>
            <a:r>
              <a:rPr lang="en-US" sz="4200" dirty="0" smtClean="0"/>
              <a:t> Traumatic events during childhood, such as abuse or loss of a parent, may cause permanent changes in the brain that make you more susceptible to depression.</a:t>
            </a:r>
          </a:p>
          <a:p>
            <a:endParaRPr lang="en-US" dirty="0"/>
          </a:p>
        </p:txBody>
      </p:sp>
      <p:sp>
        <p:nvSpPr>
          <p:cNvPr id="3" name="Title 2"/>
          <p:cNvSpPr>
            <a:spLocks noGrp="1"/>
          </p:cNvSpPr>
          <p:nvPr>
            <p:ph type="title"/>
          </p:nvPr>
        </p:nvSpPr>
        <p:spPr/>
        <p:txBody>
          <a:bodyPr>
            <a:normAutofit/>
          </a:bodyPr>
          <a:lstStyle/>
          <a:p>
            <a:r>
              <a:rPr lang="en-US" sz="5400" dirty="0" smtClean="0">
                <a:solidFill>
                  <a:schemeClr val="bg1"/>
                </a:solidFill>
              </a:rPr>
              <a:t>Causes</a:t>
            </a:r>
            <a:endParaRPr lang="en-US" sz="5400"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sz="4000" b="1" dirty="0" smtClean="0"/>
              <a:t>Feeling sad, empty, hopeless, or numb.</a:t>
            </a:r>
            <a:r>
              <a:rPr lang="en-US" sz="4000" dirty="0" smtClean="0"/>
              <a:t> These feelings are with you most of the day, every day.</a:t>
            </a:r>
          </a:p>
          <a:p>
            <a:r>
              <a:rPr lang="en-US" sz="4000" b="1" dirty="0" smtClean="0"/>
              <a:t>Loss of interest in things you used to enjoy.</a:t>
            </a:r>
            <a:r>
              <a:rPr lang="en-US" sz="4000" dirty="0" smtClean="0"/>
              <a:t> You might no longer bother with hobbies that you used to love. You might not like being around friends. You might lose interest in sex.</a:t>
            </a:r>
          </a:p>
          <a:p>
            <a:endParaRPr lang="en-US" dirty="0"/>
          </a:p>
        </p:txBody>
      </p:sp>
      <p:sp>
        <p:nvSpPr>
          <p:cNvPr id="2" name="Title 1"/>
          <p:cNvSpPr>
            <a:spLocks noGrp="1"/>
          </p:cNvSpPr>
          <p:nvPr>
            <p:ph type="title"/>
          </p:nvPr>
        </p:nvSpPr>
        <p:spPr/>
        <p:txBody>
          <a:bodyPr>
            <a:normAutofit/>
          </a:bodyPr>
          <a:lstStyle/>
          <a:p>
            <a:r>
              <a:rPr lang="en-US" sz="5400" dirty="0" smtClean="0">
                <a:solidFill>
                  <a:schemeClr val="bg1"/>
                </a:solidFill>
              </a:rPr>
              <a:t>Emotional Symptoms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z="4000" b="1" dirty="0" smtClean="0"/>
              <a:t>Irritability or anxiety.</a:t>
            </a:r>
            <a:r>
              <a:rPr lang="en-US" sz="4000" dirty="0" smtClean="0"/>
              <a:t> You might be short-tempered and find it hard to relax.</a:t>
            </a:r>
          </a:p>
          <a:p>
            <a:r>
              <a:rPr lang="en-US" sz="4000" b="1" dirty="0" smtClean="0"/>
              <a:t>Trouble making decisions.</a:t>
            </a:r>
            <a:r>
              <a:rPr lang="en-US" sz="4000" dirty="0" smtClean="0"/>
              <a:t> Depression can make it hard to think clearly or concentrate. Making a simple choice can seem overwhelming.</a:t>
            </a:r>
          </a:p>
          <a:p>
            <a:endParaRPr lang="en-US" dirty="0"/>
          </a:p>
        </p:txBody>
      </p:sp>
      <p:sp>
        <p:nvSpPr>
          <p:cNvPr id="2" name="Title 1"/>
          <p:cNvSpPr>
            <a:spLocks noGrp="1"/>
          </p:cNvSpPr>
          <p:nvPr>
            <p:ph type="title"/>
          </p:nvPr>
        </p:nvSpPr>
        <p:spPr/>
        <p:txBody>
          <a:bodyPr>
            <a:normAutofit/>
          </a:bodyPr>
          <a:lstStyle/>
          <a:p>
            <a:r>
              <a:rPr lang="en-US" sz="5400" dirty="0" smtClean="0">
                <a:solidFill>
                  <a:schemeClr val="bg1"/>
                </a:solidFill>
              </a:rPr>
              <a:t>Emotional Symptoms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z="4000" b="1" dirty="0" smtClean="0"/>
              <a:t>Feeling guilty or worthless.</a:t>
            </a:r>
            <a:r>
              <a:rPr lang="en-US" sz="4000" dirty="0" smtClean="0"/>
              <a:t> These feelings are often exaggerated or inappropriate to the situation. You might feel guilty for things that aren't your fault or that you have no control over. Or you may feel intense guilt for minor mistakes.</a:t>
            </a:r>
          </a:p>
          <a:p>
            <a:endParaRPr lang="en-US" dirty="0"/>
          </a:p>
        </p:txBody>
      </p:sp>
      <p:sp>
        <p:nvSpPr>
          <p:cNvPr id="2" name="Title 1"/>
          <p:cNvSpPr>
            <a:spLocks noGrp="1"/>
          </p:cNvSpPr>
          <p:nvPr>
            <p:ph type="title"/>
          </p:nvPr>
        </p:nvSpPr>
        <p:spPr/>
        <p:txBody>
          <a:bodyPr>
            <a:normAutofit/>
          </a:bodyPr>
          <a:lstStyle/>
          <a:p>
            <a:r>
              <a:rPr lang="en-US" sz="5400" dirty="0" smtClean="0">
                <a:solidFill>
                  <a:schemeClr val="bg1"/>
                </a:solidFill>
              </a:rPr>
              <a:t>Emotional Symptoms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4000" b="1" dirty="0" smtClean="0"/>
              <a:t>Thoughts of death and suicide.</a:t>
            </a:r>
            <a:r>
              <a:rPr lang="en-US" sz="4000" dirty="0" smtClean="0"/>
              <a:t> The types of thoughts vary. Some people wish that they were dead, feeling that the world would be better off without them. Others make very explicit plans to hurt themselves. </a:t>
            </a:r>
          </a:p>
          <a:p>
            <a:endParaRPr lang="en-US" dirty="0"/>
          </a:p>
        </p:txBody>
      </p:sp>
      <p:sp>
        <p:nvSpPr>
          <p:cNvPr id="2" name="Title 1"/>
          <p:cNvSpPr>
            <a:spLocks noGrp="1"/>
          </p:cNvSpPr>
          <p:nvPr>
            <p:ph type="title"/>
          </p:nvPr>
        </p:nvSpPr>
        <p:spPr/>
        <p:txBody>
          <a:bodyPr>
            <a:normAutofit/>
          </a:bodyPr>
          <a:lstStyle/>
          <a:p>
            <a:r>
              <a:rPr lang="en-US" sz="5400" dirty="0" smtClean="0">
                <a:solidFill>
                  <a:schemeClr val="bg1"/>
                </a:solidFill>
              </a:rPr>
              <a:t>Emotional Symptoms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US" sz="4200" b="1" dirty="0" smtClean="0"/>
              <a:t>Headaches. </a:t>
            </a:r>
            <a:r>
              <a:rPr lang="en-US" sz="4200" dirty="0" smtClean="0"/>
              <a:t>These are fairly common in people with depression. If you already had migraine headaches, they may seem worse if you're depressed.</a:t>
            </a:r>
            <a:br>
              <a:rPr lang="en-US" sz="4200" dirty="0" smtClean="0"/>
            </a:br>
            <a:endParaRPr lang="en-US" sz="4200" dirty="0" smtClean="0"/>
          </a:p>
          <a:p>
            <a:r>
              <a:rPr lang="en-US" sz="4200" b="1" dirty="0" smtClean="0"/>
              <a:t>Back pain. </a:t>
            </a:r>
            <a:r>
              <a:rPr lang="en-US" sz="4200" dirty="0" smtClean="0"/>
              <a:t>If you already suffer with back pain, it may be worse if you become depressed.</a:t>
            </a:r>
            <a:r>
              <a:rPr lang="en-US" dirty="0" smtClean="0"/>
              <a:t/>
            </a:r>
            <a:br>
              <a:rPr lang="en-US" dirty="0" smtClean="0"/>
            </a:br>
            <a:endParaRPr lang="en-US" dirty="0" smtClean="0"/>
          </a:p>
          <a:p>
            <a:endParaRPr lang="en-US" dirty="0"/>
          </a:p>
        </p:txBody>
      </p:sp>
      <p:sp>
        <p:nvSpPr>
          <p:cNvPr id="2" name="Title 1"/>
          <p:cNvSpPr>
            <a:spLocks noGrp="1"/>
          </p:cNvSpPr>
          <p:nvPr>
            <p:ph type="title"/>
          </p:nvPr>
        </p:nvSpPr>
        <p:spPr/>
        <p:txBody>
          <a:bodyPr>
            <a:normAutofit/>
          </a:bodyPr>
          <a:lstStyle/>
          <a:p>
            <a:r>
              <a:rPr lang="en-US" sz="5400" dirty="0" smtClean="0">
                <a:solidFill>
                  <a:schemeClr val="bg1"/>
                </a:solidFill>
              </a:rPr>
              <a:t>Physical Symptoms</a:t>
            </a:r>
            <a:endParaRPr lang="en-US" sz="5400"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29</TotalTime>
  <Words>552</Words>
  <Application>Microsoft Office PowerPoint</Application>
  <PresentationFormat>On-screen Show (4:3)</PresentationFormat>
  <Paragraphs>45</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Paper</vt:lpstr>
      <vt:lpstr>Depression</vt:lpstr>
      <vt:lpstr>Causes</vt:lpstr>
      <vt:lpstr>Causes</vt:lpstr>
      <vt:lpstr>Causes</vt:lpstr>
      <vt:lpstr>Emotional Symptoms</vt:lpstr>
      <vt:lpstr>Emotional Symptoms</vt:lpstr>
      <vt:lpstr>Emotional Symptoms</vt:lpstr>
      <vt:lpstr>Emotional Symptoms</vt:lpstr>
      <vt:lpstr>Physical Symptoms</vt:lpstr>
      <vt:lpstr>Physical Symptoms</vt:lpstr>
      <vt:lpstr>Physical Symptoms</vt:lpstr>
      <vt:lpstr>Physical Symptoms</vt:lpstr>
      <vt:lpstr>Physical Symptoms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Depression</dc:title>
  <dc:creator>BRIAN DOUGHERTY</dc:creator>
  <cp:lastModifiedBy>Comp13</cp:lastModifiedBy>
  <cp:revision>3</cp:revision>
  <dcterms:created xsi:type="dcterms:W3CDTF">2010-10-26T02:19:28Z</dcterms:created>
  <dcterms:modified xsi:type="dcterms:W3CDTF">2010-10-26T13:30:11Z</dcterms:modified>
</cp:coreProperties>
</file>